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69"/>
  </p:notesMasterIdLst>
  <p:handoutMasterIdLst>
    <p:handoutMasterId r:id="rId70"/>
  </p:handoutMasterIdLst>
  <p:sldIdLst>
    <p:sldId id="256" r:id="rId2"/>
    <p:sldId id="262" r:id="rId3"/>
    <p:sldId id="268" r:id="rId4"/>
    <p:sldId id="274" r:id="rId5"/>
    <p:sldId id="336" r:id="rId6"/>
    <p:sldId id="337" r:id="rId7"/>
    <p:sldId id="339" r:id="rId8"/>
    <p:sldId id="276" r:id="rId9"/>
    <p:sldId id="335" r:id="rId10"/>
    <p:sldId id="334" r:id="rId11"/>
    <p:sldId id="279" r:id="rId12"/>
    <p:sldId id="338" r:id="rId13"/>
    <p:sldId id="285" r:id="rId14"/>
    <p:sldId id="286" r:id="rId15"/>
    <p:sldId id="284" r:id="rId16"/>
    <p:sldId id="283" r:id="rId17"/>
    <p:sldId id="270" r:id="rId18"/>
    <p:sldId id="287" r:id="rId19"/>
    <p:sldId id="288" r:id="rId20"/>
    <p:sldId id="340" r:id="rId21"/>
    <p:sldId id="289" r:id="rId22"/>
    <p:sldId id="290" r:id="rId23"/>
    <p:sldId id="291" r:id="rId24"/>
    <p:sldId id="293" r:id="rId25"/>
    <p:sldId id="295" r:id="rId26"/>
    <p:sldId id="292" r:id="rId27"/>
    <p:sldId id="294" r:id="rId28"/>
    <p:sldId id="296" r:id="rId29"/>
    <p:sldId id="297" r:id="rId30"/>
    <p:sldId id="299" r:id="rId31"/>
    <p:sldId id="298" r:id="rId32"/>
    <p:sldId id="271" r:id="rId33"/>
    <p:sldId id="267" r:id="rId34"/>
    <p:sldId id="300" r:id="rId35"/>
    <p:sldId id="275" r:id="rId36"/>
    <p:sldId id="301" r:id="rId37"/>
    <p:sldId id="302" r:id="rId38"/>
    <p:sldId id="341" r:id="rId39"/>
    <p:sldId id="310" r:id="rId40"/>
    <p:sldId id="342" r:id="rId41"/>
    <p:sldId id="303" r:id="rId42"/>
    <p:sldId id="304" r:id="rId43"/>
    <p:sldId id="272" r:id="rId44"/>
    <p:sldId id="311" r:id="rId45"/>
    <p:sldId id="312" r:id="rId46"/>
    <p:sldId id="313" r:id="rId47"/>
    <p:sldId id="315" r:id="rId48"/>
    <p:sldId id="344" r:id="rId49"/>
    <p:sldId id="316" r:id="rId50"/>
    <p:sldId id="317" r:id="rId51"/>
    <p:sldId id="346" r:id="rId52"/>
    <p:sldId id="319" r:id="rId53"/>
    <p:sldId id="320" r:id="rId54"/>
    <p:sldId id="318" r:id="rId55"/>
    <p:sldId id="321" r:id="rId56"/>
    <p:sldId id="322" r:id="rId57"/>
    <p:sldId id="273" r:id="rId58"/>
    <p:sldId id="323" r:id="rId59"/>
    <p:sldId id="326" r:id="rId60"/>
    <p:sldId id="327" r:id="rId61"/>
    <p:sldId id="328" r:id="rId62"/>
    <p:sldId id="347" r:id="rId63"/>
    <p:sldId id="329" r:id="rId64"/>
    <p:sldId id="330" r:id="rId65"/>
    <p:sldId id="331" r:id="rId66"/>
    <p:sldId id="348" r:id="rId67"/>
    <p:sldId id="349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26" autoAdjust="0"/>
    <p:restoredTop sz="94759" autoAdjust="0"/>
  </p:normalViewPr>
  <p:slideViewPr>
    <p:cSldViewPr>
      <p:cViewPr>
        <p:scale>
          <a:sx n="100" d="100"/>
          <a:sy n="100" d="100"/>
        </p:scale>
        <p:origin x="48" y="1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4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5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3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57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3/30/2022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1680134"/>
            <a:ext cx="4248472" cy="4701194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00808"/>
            <a:ext cx="4248000" cy="468052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98072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98872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3/30/2022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3/30/2022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052736"/>
            <a:ext cx="1800200" cy="5328592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052736"/>
            <a:ext cx="6696744" cy="5328592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69368" y="836712"/>
            <a:ext cx="6523112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3/30/2022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3/30/2022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3/30/2022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85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01638" y="995511"/>
            <a:ext cx="8640762" cy="5400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7" y="999778"/>
            <a:ext cx="8640000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06128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1008286"/>
            <a:ext cx="5256584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3/30/2022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직사각형 14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9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3/30/2022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3/30/2022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8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9" r:id="rId5"/>
    <p:sldLayoutId id="2147483940" r:id="rId6"/>
    <p:sldLayoutId id="2147483938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41" r:id="rId17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CHAPTER 05  </a:t>
            </a:r>
            <a:br>
              <a:rPr lang="en-US" altLang="ko-KR" b="1" dirty="0"/>
            </a:br>
            <a:r>
              <a:rPr lang="ko-KR" altLang="en-US" dirty="0"/>
              <a:t>기본 행렬 연산</a:t>
            </a:r>
            <a:br>
              <a:rPr lang="ko-KR" altLang="en-US" dirty="0"/>
            </a:br>
            <a:r>
              <a:rPr lang="en-US" altLang="ko-KR" dirty="0"/>
              <a:t>(Operations on Arrays) </a:t>
            </a:r>
            <a:r>
              <a:rPr lang="ko-KR" altLang="en-US" dirty="0"/>
              <a:t>함수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01 </a:t>
            </a:r>
            <a:r>
              <a:rPr lang="ko-KR" altLang="en-US" dirty="0"/>
              <a:t>영상 처리 개요 및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4153"/>
            <a:ext cx="6480720" cy="654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53163" y="1692944"/>
            <a:ext cx="2186989" cy="367904"/>
          </a:xfrm>
          <a:prstGeom prst="wedgeRoundRectCallout">
            <a:avLst>
              <a:gd name="adj1" fmla="val -78740"/>
              <a:gd name="adj2" fmla="val 1178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선언 및 초기화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211960" y="2740992"/>
            <a:ext cx="1988172" cy="367904"/>
          </a:xfrm>
          <a:prstGeom prst="wedgeRoundRectCallout">
            <a:avLst>
              <a:gd name="adj1" fmla="val -81560"/>
              <a:gd name="adj2" fmla="val 1137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단일채널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개를 원소로 갖는 배열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009116" y="3555874"/>
            <a:ext cx="2405688" cy="334458"/>
          </a:xfrm>
          <a:prstGeom prst="wedgeRoundRectCallout">
            <a:avLst>
              <a:gd name="adj1" fmla="val -70772"/>
              <a:gd name="adj2" fmla="val 2692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입력이 배열일 경우 합성할 행렬 </a:t>
            </a:r>
            <a:r>
              <a:rPr lang="ko-KR" altLang="en-US" sz="15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개수 입력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427984" y="4492672"/>
            <a:ext cx="1493743" cy="592512"/>
          </a:xfrm>
          <a:prstGeom prst="wedgeRoundRectCallout">
            <a:avLst>
              <a:gd name="adj1" fmla="val -163006"/>
              <a:gd name="adj2" fmla="val -783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행렬을 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단일 행렬을 갖는 벡터로 분리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4294967295"/>
          </p:nvPr>
        </p:nvSpPr>
        <p:spPr>
          <a:xfrm>
            <a:off x="503238" y="1000125"/>
            <a:ext cx="8640762" cy="5400675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476664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41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컬러 영상 파일에서 채널 분리하기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99592" y="1593360"/>
            <a:ext cx="7200000" cy="5076000"/>
            <a:chOff x="500578" y="1196752"/>
            <a:chExt cx="8119547" cy="600376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5" y="1196752"/>
              <a:ext cx="8096250" cy="2333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78" y="3485768"/>
              <a:ext cx="8096250" cy="371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모서리가 둥근 사각형 설명선 5"/>
          <p:cNvSpPr/>
          <p:nvPr/>
        </p:nvSpPr>
        <p:spPr>
          <a:xfrm>
            <a:off x="5364088" y="2662494"/>
            <a:ext cx="1234498" cy="334458"/>
          </a:xfrm>
          <a:prstGeom prst="wedgeRoundRectCallout">
            <a:avLst>
              <a:gd name="adj1" fmla="val -40065"/>
              <a:gd name="adj2" fmla="val 1654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139952" y="4797152"/>
            <a:ext cx="1493743" cy="489679"/>
          </a:xfrm>
          <a:prstGeom prst="wedgeRoundRectCallout">
            <a:avLst>
              <a:gd name="adj1" fmla="val -118597"/>
              <a:gd name="adj2" fmla="val -12385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행렬을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원소를 갖는 행렬 배열로 분리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67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6752"/>
            <a:ext cx="3312000" cy="265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65900"/>
            <a:ext cx="3312000" cy="265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8419"/>
            <a:ext cx="3312000" cy="265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38418"/>
            <a:ext cx="3312000" cy="265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5391168" y="432383"/>
            <a:ext cx="1357948" cy="445163"/>
          </a:xfrm>
          <a:prstGeom prst="wedgeRoundRectCallout">
            <a:avLst>
              <a:gd name="adj1" fmla="val -32920"/>
              <a:gd name="adj2" fmla="val 2343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하늘색 부분이 밝음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903703" y="4848324"/>
            <a:ext cx="1493743" cy="404694"/>
          </a:xfrm>
          <a:prstGeom prst="wedgeRoundRectCallout">
            <a:avLst>
              <a:gd name="adj1" fmla="val 127566"/>
              <a:gd name="adj2" fmla="val -309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나뭇임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녹색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부분이 밝음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860032" y="5661248"/>
            <a:ext cx="1493743" cy="404694"/>
          </a:xfrm>
          <a:prstGeom prst="wedgeRoundRectCallout">
            <a:avLst>
              <a:gd name="adj1" fmla="val 127566"/>
              <a:gd name="adj2" fmla="val -309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꿏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빨간색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부분이 밝음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ko-KR" altLang="en-US" dirty="0"/>
              <a:t>채널 분리 및 합성</a:t>
            </a:r>
            <a:endParaRPr lang="en-US" altLang="ko-KR" dirty="0"/>
          </a:p>
          <a:p>
            <a:pPr lvl="1"/>
            <a:r>
              <a:rPr lang="en-US" altLang="ko-KR" dirty="0"/>
              <a:t>cv::</a:t>
            </a:r>
            <a:r>
              <a:rPr lang="en-US" altLang="ko-KR" dirty="0" err="1"/>
              <a:t>mixChannels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8" y="2276872"/>
            <a:ext cx="72961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08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0" y="598562"/>
            <a:ext cx="6484284" cy="650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305713" y="3717032"/>
            <a:ext cx="1122271" cy="367904"/>
          </a:xfrm>
          <a:prstGeom prst="wedgeRoundRectCallout">
            <a:avLst>
              <a:gd name="adj1" fmla="val -92962"/>
              <a:gd name="adj2" fmla="val -891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벡터에 행렬 추가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653136"/>
            <a:ext cx="3096344" cy="139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5166489" y="4653136"/>
            <a:ext cx="1493743" cy="367904"/>
          </a:xfrm>
          <a:prstGeom prst="wedgeRoundRectCallout">
            <a:avLst>
              <a:gd name="adj1" fmla="val -151354"/>
              <a:gd name="adj2" fmla="val 1387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출력 행렬의 순서쌍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5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6480720" cy="32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15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1331640" y="2492896"/>
            <a:ext cx="7123113" cy="3566120"/>
          </a:xfrm>
        </p:spPr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사칙 연산</a:t>
            </a:r>
            <a:endParaRPr lang="en-US" altLang="ko-KR" dirty="0"/>
          </a:p>
          <a:p>
            <a:r>
              <a:rPr lang="en-US" altLang="ko-KR" dirty="0"/>
              <a:t>5.3.2 </a:t>
            </a:r>
            <a:r>
              <a:rPr lang="ko-KR" altLang="en-US" dirty="0"/>
              <a:t>지수 로그 루트 관련 함수</a:t>
            </a:r>
            <a:endParaRPr lang="en-US" altLang="ko-KR" dirty="0"/>
          </a:p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 </a:t>
            </a:r>
            <a:r>
              <a:rPr lang="ko-KR" altLang="en-US" dirty="0"/>
              <a:t>산술 연산 함수</a:t>
            </a:r>
          </a:p>
        </p:txBody>
      </p:sp>
    </p:spTree>
    <p:extLst>
      <p:ext uri="{BB962C8B-B14F-4D97-AF65-F5344CB8AC3E}">
        <p14:creationId xmlns:p14="http://schemas.microsoft.com/office/powerpoint/2010/main" val="45652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산술 연산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ko-KR" altLang="en-US" dirty="0"/>
              <a:t>원소간</a:t>
            </a:r>
            <a:r>
              <a:rPr lang="en-US" altLang="ko-KR" dirty="0"/>
              <a:t>(per-element) </a:t>
            </a:r>
            <a:r>
              <a:rPr lang="ko-KR" altLang="en-US" dirty="0"/>
              <a:t>연산 수행 방식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570852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26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5.3.1 </a:t>
            </a:r>
            <a:r>
              <a:rPr lang="ko-KR" altLang="en-US" dirty="0"/>
              <a:t>사칙 연산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20688"/>
            <a:ext cx="5700713" cy="297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429000"/>
            <a:ext cx="5687378" cy="570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38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00416 -0.331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  <a:endParaRPr lang="en-US" altLang="ko-KR" dirty="0"/>
          </a:p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  <a:endParaRPr lang="en-US" altLang="ko-KR" dirty="0"/>
          </a:p>
          <a:p>
            <a:r>
              <a:rPr lang="en-US" altLang="ko-KR" dirty="0"/>
              <a:t>5.3 </a:t>
            </a:r>
            <a:r>
              <a:rPr lang="ko-KR" altLang="en-US" dirty="0"/>
              <a:t>산술 연산 함수</a:t>
            </a:r>
            <a:endParaRPr lang="en-US" altLang="ko-KR" dirty="0"/>
          </a:p>
          <a:p>
            <a:r>
              <a:rPr lang="en-US" altLang="ko-KR" dirty="0"/>
              <a:t>5.4 </a:t>
            </a:r>
            <a:r>
              <a:rPr lang="ko-KR" altLang="en-US" dirty="0"/>
              <a:t>절댓값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 관련 함수</a:t>
            </a:r>
            <a:endParaRPr lang="en-US" altLang="ko-KR" dirty="0"/>
          </a:p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  <a:endParaRPr lang="en-US" altLang="ko-KR" dirty="0"/>
          </a:p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20"/>
          <a:stretch/>
        </p:blipFill>
        <p:spPr bwMode="auto">
          <a:xfrm>
            <a:off x="550600" y="955204"/>
            <a:ext cx="7200000" cy="473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5.3.1 </a:t>
            </a:r>
            <a:r>
              <a:rPr lang="ko-KR" altLang="en-US" dirty="0"/>
              <a:t>사칙 연산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779912" y="1700808"/>
            <a:ext cx="1988172" cy="538647"/>
          </a:xfrm>
          <a:prstGeom prst="wedgeRoundRectCallout">
            <a:avLst>
              <a:gd name="adj1" fmla="val -95207"/>
              <a:gd name="adj2" fmla="val 1573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6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선언 및 초기화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398560" y="4348656"/>
            <a:ext cx="2405688" cy="592512"/>
          </a:xfrm>
          <a:prstGeom prst="wedgeRoundRectCallout">
            <a:avLst>
              <a:gd name="adj1" fmla="val -113521"/>
              <a:gd name="adj2" fmla="val -280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 영역만큼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행렬에서 참조하여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원소값을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지정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91940" y="5517232"/>
            <a:ext cx="1988172" cy="445163"/>
          </a:xfrm>
          <a:prstGeom prst="wedgeRoundRectCallout">
            <a:avLst>
              <a:gd name="adj1" fmla="val -53022"/>
              <a:gd name="adj2" fmla="val -885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1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 영역만 덧셈 수행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51"/>
          <a:stretch/>
        </p:blipFill>
        <p:spPr bwMode="auto">
          <a:xfrm>
            <a:off x="1043608" y="1705922"/>
            <a:ext cx="7200000" cy="409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5.3.1 </a:t>
            </a:r>
            <a:r>
              <a:rPr lang="ko-KR" altLang="en-US" dirty="0"/>
              <a:t>사칙 연산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636779" y="2564904"/>
            <a:ext cx="1807429" cy="538647"/>
          </a:xfrm>
          <a:prstGeom prst="wedgeRoundRectCallout">
            <a:avLst>
              <a:gd name="adj1" fmla="val -95207"/>
              <a:gd name="adj2" fmla="val -891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나눗셈시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행렬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자료형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변환을 통해 소수점 보존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5.3.1 </a:t>
            </a:r>
            <a:r>
              <a:rPr lang="ko-KR" altLang="en-US" dirty="0"/>
              <a:t>사칙 연산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52736"/>
            <a:ext cx="5258309" cy="540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66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5.3.2 </a:t>
            </a:r>
            <a:r>
              <a:rPr lang="ko-KR" altLang="en-US" dirty="0"/>
              <a:t>지수 로그 루트 관련 함수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78"/>
          <a:stretch/>
        </p:blipFill>
        <p:spPr bwMode="auto">
          <a:xfrm>
            <a:off x="594445" y="962955"/>
            <a:ext cx="6641851" cy="549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661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지수 로그 루트 관련 함수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49972" y="764704"/>
            <a:ext cx="6962388" cy="5976664"/>
            <a:chOff x="827584" y="1040834"/>
            <a:chExt cx="6602348" cy="568479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372144"/>
              <a:ext cx="6522720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125429"/>
              <a:ext cx="653034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" t="28455" r="24" b="67432"/>
            <a:stretch/>
          </p:blipFill>
          <p:spPr bwMode="auto">
            <a:xfrm>
              <a:off x="851966" y="1040834"/>
              <a:ext cx="6522720" cy="377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3774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9109"/>
            <a:ext cx="6768752" cy="640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지수 로그 루트 관련 함수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4614584" y="2708920"/>
            <a:ext cx="2405688" cy="404694"/>
          </a:xfrm>
          <a:prstGeom prst="wedgeRoundRectCallout">
            <a:avLst>
              <a:gd name="adj1" fmla="val -77726"/>
              <a:gd name="adj2" fmla="val -1153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간편 초기화를 위해 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Matx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선언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4664"/>
            <a:ext cx="5135608" cy="164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3191714" y="3022534"/>
            <a:ext cx="1020246" cy="334458"/>
          </a:xfrm>
          <a:prstGeom prst="wedgeRoundRectCallout">
            <a:avLst>
              <a:gd name="adj1" fmla="val -131681"/>
              <a:gd name="adj2" fmla="val -4618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벡터에 원소 추가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24128" y="4653136"/>
            <a:ext cx="1807429" cy="489679"/>
          </a:xfrm>
          <a:prstGeom prst="wedgeRoundRectCallout">
            <a:avLst>
              <a:gd name="adj1" fmla="val -103962"/>
              <a:gd name="adj2" fmla="val 660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벡터를 행렬 변환 후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 데이터 만듦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0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54" y="908720"/>
            <a:ext cx="6515518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03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57" y="692697"/>
            <a:ext cx="6875487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7236296" y="4186497"/>
            <a:ext cx="1357948" cy="538647"/>
          </a:xfrm>
          <a:prstGeom prst="wedgeRoundRectCallout">
            <a:avLst>
              <a:gd name="adj1" fmla="val -146270"/>
              <a:gd name="adj2" fmla="val -891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흰색 사각형 그리기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내부 채움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78348" y="2780928"/>
            <a:ext cx="1357948" cy="538647"/>
          </a:xfrm>
          <a:prstGeom prst="wedgeRoundRectCallout">
            <a:avLst>
              <a:gd name="adj1" fmla="val -140097"/>
              <a:gd name="adj2" fmla="val 1301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흰색 원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그리기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내부 채움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5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2340000" cy="253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49080"/>
            <a:ext cx="2340000" cy="253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24" y="1544262"/>
            <a:ext cx="2340000" cy="253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52" y="1556792"/>
            <a:ext cx="2340000" cy="253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52" y="4149080"/>
            <a:ext cx="2340000" cy="253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24" y="4166964"/>
            <a:ext cx="2340000" cy="253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641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1"/>
          <a:stretch/>
        </p:blipFill>
        <p:spPr bwMode="auto">
          <a:xfrm>
            <a:off x="35496" y="404664"/>
            <a:ext cx="7056000" cy="485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220072" y="2636912"/>
            <a:ext cx="2646257" cy="592512"/>
          </a:xfrm>
          <a:prstGeom prst="wedgeRoundRectCallout">
            <a:avLst>
              <a:gd name="adj1" fmla="val -78218"/>
              <a:gd name="adj2" fmla="val 849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행렬에 이진화 수행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algn="ctr" fontAlgn="base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보다 큰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화소는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변경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나머지는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302284" y="3565152"/>
            <a:ext cx="1357948" cy="367904"/>
          </a:xfrm>
          <a:prstGeom prst="wedgeRoundRectCallout">
            <a:avLst>
              <a:gd name="adj1" fmla="val -255819"/>
              <a:gd name="adj2" fmla="val 435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이진 영상 채널 분리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40" y="4009689"/>
            <a:ext cx="1224000" cy="159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192" y="4009689"/>
            <a:ext cx="1224000" cy="159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504" y="4009688"/>
            <a:ext cx="1224000" cy="159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1" name="그룹 9220"/>
          <p:cNvGrpSpPr/>
          <p:nvPr/>
        </p:nvGrpSpPr>
        <p:grpSpPr>
          <a:xfrm>
            <a:off x="1259632" y="5122680"/>
            <a:ext cx="1860467" cy="1731102"/>
            <a:chOff x="1259632" y="5122680"/>
            <a:chExt cx="1860467" cy="173110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5122680"/>
              <a:ext cx="1332000" cy="1731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그룹 24"/>
            <p:cNvGrpSpPr/>
            <p:nvPr/>
          </p:nvGrpSpPr>
          <p:grpSpPr>
            <a:xfrm>
              <a:off x="2699792" y="5877272"/>
              <a:ext cx="420307" cy="504056"/>
              <a:chOff x="2699792" y="5949280"/>
              <a:chExt cx="420307" cy="504056"/>
            </a:xfrm>
          </p:grpSpPr>
          <p:sp>
            <p:nvSpPr>
              <p:cNvPr id="10" name="왼쪽 화살표 9"/>
              <p:cNvSpPr/>
              <p:nvPr/>
            </p:nvSpPr>
            <p:spPr>
              <a:xfrm>
                <a:off x="2765929" y="5949280"/>
                <a:ext cx="288032" cy="216024"/>
              </a:xfrm>
              <a:prstGeom prst="leftArrow">
                <a:avLst/>
              </a:prstGeom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699792" y="6145559"/>
                <a:ext cx="42030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</a:rPr>
                  <a:t>반전</a:t>
                </a:r>
              </a:p>
            </p:txBody>
          </p:sp>
        </p:grpSp>
      </p:grpSp>
      <p:grpSp>
        <p:nvGrpSpPr>
          <p:cNvPr id="9220" name="그룹 9219"/>
          <p:cNvGrpSpPr/>
          <p:nvPr/>
        </p:nvGrpSpPr>
        <p:grpSpPr>
          <a:xfrm>
            <a:off x="3310248" y="5122680"/>
            <a:ext cx="5677507" cy="1731102"/>
            <a:chOff x="3310248" y="5122680"/>
            <a:chExt cx="5677507" cy="1731102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248" y="5122680"/>
              <a:ext cx="1332000" cy="1731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왼쪽 중괄호 25"/>
            <p:cNvSpPr/>
            <p:nvPr/>
          </p:nvSpPr>
          <p:spPr>
            <a:xfrm rot="16200000">
              <a:off x="7175916" y="3993425"/>
              <a:ext cx="172383" cy="3451294"/>
            </a:xfrm>
            <a:prstGeom prst="leftBrac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16" name="모서리가 둥근 직사각형 9215"/>
            <p:cNvSpPr/>
            <p:nvPr/>
          </p:nvSpPr>
          <p:spPr>
            <a:xfrm>
              <a:off x="6804248" y="5844215"/>
              <a:ext cx="936104" cy="288032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400" dirty="0" err="1">
                  <a:solidFill>
                    <a:schemeClr val="accent1">
                      <a:lumMod val="50000"/>
                    </a:schemeClr>
                  </a:solidFill>
                </a:rPr>
                <a:t>bitwise_or</a:t>
              </a:r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</a:rPr>
                <a:t>()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9219" name="직선 화살표 연결선 9218"/>
            <p:cNvCxnSpPr/>
            <p:nvPr/>
          </p:nvCxnSpPr>
          <p:spPr>
            <a:xfrm flipH="1">
              <a:off x="4642248" y="5988231"/>
              <a:ext cx="2162000" cy="0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00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5"/>
          <a:stretch/>
        </p:blipFill>
        <p:spPr bwMode="auto">
          <a:xfrm>
            <a:off x="179512" y="1052736"/>
            <a:ext cx="7200000" cy="516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54" y="4299985"/>
            <a:ext cx="4797350" cy="186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37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99" y="1484784"/>
            <a:ext cx="177301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84784"/>
            <a:ext cx="177301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177301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3565953" cy="291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05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절댓값 </a:t>
            </a:r>
            <a:br>
              <a:rPr lang="en-US" altLang="ko-KR" dirty="0"/>
            </a:br>
            <a:r>
              <a:rPr lang="en-US" altLang="ko-KR" dirty="0"/>
              <a:t>5.4.2 </a:t>
            </a:r>
            <a:r>
              <a:rPr lang="ko-KR" altLang="en-US" dirty="0"/>
              <a:t>원소의 최솟값과 최댓값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5.4 </a:t>
            </a:r>
            <a:r>
              <a:rPr lang="ko-KR" altLang="en-US" dirty="0"/>
              <a:t>절댓값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 관련 함수</a:t>
            </a:r>
          </a:p>
        </p:txBody>
      </p:sp>
    </p:spTree>
    <p:extLst>
      <p:ext uri="{BB962C8B-B14F-4D97-AF65-F5344CB8AC3E}">
        <p14:creationId xmlns:p14="http://schemas.microsoft.com/office/powerpoint/2010/main" val="55646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절댓값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331640" y="980728"/>
            <a:ext cx="6624736" cy="5472608"/>
            <a:chOff x="485775" y="1371600"/>
            <a:chExt cx="8162925" cy="6535266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1371600"/>
              <a:ext cx="81534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5373216"/>
              <a:ext cx="8162925" cy="253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391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절댓값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97"/>
          <a:stretch/>
        </p:blipFill>
        <p:spPr bwMode="auto">
          <a:xfrm>
            <a:off x="-108520" y="595909"/>
            <a:ext cx="6761394" cy="398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411760" y="4365104"/>
            <a:ext cx="6761394" cy="4678188"/>
            <a:chOff x="490539" y="4034780"/>
            <a:chExt cx="6761394" cy="467818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00"/>
            <a:stretch/>
          </p:blipFill>
          <p:spPr bwMode="auto">
            <a:xfrm>
              <a:off x="490539" y="4034780"/>
              <a:ext cx="6761394" cy="2182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"/>
            <a:stretch/>
          </p:blipFill>
          <p:spPr bwMode="auto">
            <a:xfrm>
              <a:off x="514350" y="5503279"/>
              <a:ext cx="6721946" cy="320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6601291" y="2773064"/>
            <a:ext cx="1643117" cy="367904"/>
          </a:xfrm>
          <a:prstGeom prst="wedgeRoundRectCallout">
            <a:avLst>
              <a:gd name="adj1" fmla="val -115318"/>
              <a:gd name="adj2" fmla="val 1139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윈도우에 영상 표시 위해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00052 -0.29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>
            <a:normAutofit/>
          </a:bodyPr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절댓값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5" name="_x110113672" descr="EMB0000062455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03" y="1124744"/>
            <a:ext cx="4703845" cy="273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16524"/>
            <a:ext cx="3240000" cy="260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384" y="4005064"/>
            <a:ext cx="3240000" cy="260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001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>
            <a:normAutofit/>
          </a:bodyPr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절댓값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3240000" cy="260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67" y="4149083"/>
            <a:ext cx="3240000" cy="260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48" y="4149082"/>
            <a:ext cx="3240000" cy="260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744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/>
              <a:t>원소의 최솟값과 최댓값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980728"/>
            <a:ext cx="82010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0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/>
              <a:t>원소의 최솟값과 최댓값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06971"/>
            <a:ext cx="6772436" cy="544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958191" y="2147233"/>
            <a:ext cx="2646257" cy="489679"/>
          </a:xfrm>
          <a:prstGeom prst="wedgeRoundRectCallout">
            <a:avLst>
              <a:gd name="adj1" fmla="val -143296"/>
              <a:gd name="adj2" fmla="val 347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입력 인수 중 하나는 스칼라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값이여도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됨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63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/>
              <a:t>원소의 최솟값과 최댓값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32328" y="620688"/>
            <a:ext cx="6947984" cy="6118346"/>
            <a:chOff x="247760" y="548681"/>
            <a:chExt cx="7092000" cy="6262362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60" y="548681"/>
              <a:ext cx="7092000" cy="368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565"/>
            <a:stretch/>
          </p:blipFill>
          <p:spPr bwMode="auto">
            <a:xfrm>
              <a:off x="247760" y="4149080"/>
              <a:ext cx="7092000" cy="26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355976" y="3573016"/>
            <a:ext cx="2186989" cy="445163"/>
          </a:xfrm>
          <a:prstGeom prst="wedgeRoundRectCallout">
            <a:avLst>
              <a:gd name="adj1" fmla="val -78351"/>
              <a:gd name="adj2" fmla="val 1970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 좌표 받아올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 배열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y)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148064" y="6154183"/>
            <a:ext cx="927496" cy="367904"/>
          </a:xfrm>
          <a:prstGeom prst="wedgeRoundRectCallout">
            <a:avLst>
              <a:gd name="adj1" fmla="val -86857"/>
              <a:gd name="adj2" fmla="val -570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최대값 좌표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23928" y="5301208"/>
            <a:ext cx="927496" cy="367904"/>
          </a:xfrm>
          <a:prstGeom prst="wedgeRoundRectCallout">
            <a:avLst>
              <a:gd name="adj1" fmla="val -58924"/>
              <a:gd name="adj2" fmla="val 1459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최소값 좌표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4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ko-KR" altLang="en-US" dirty="0"/>
              <a:t>컬러 영상</a:t>
            </a:r>
            <a:endParaRPr lang="en-US" altLang="ko-KR" dirty="0"/>
          </a:p>
          <a:p>
            <a:pPr lvl="1"/>
            <a:r>
              <a:rPr lang="ko-KR" altLang="en-US" dirty="0"/>
              <a:t> 파란색</a:t>
            </a:r>
            <a:r>
              <a:rPr lang="en-US" altLang="ko-KR" dirty="0"/>
              <a:t>(B), </a:t>
            </a:r>
            <a:r>
              <a:rPr lang="ko-KR" altLang="en-US" dirty="0"/>
              <a:t>녹색</a:t>
            </a:r>
            <a:r>
              <a:rPr lang="en-US" altLang="ko-KR" dirty="0"/>
              <a:t>(G), </a:t>
            </a:r>
            <a:r>
              <a:rPr lang="ko-KR" altLang="en-US" dirty="0"/>
              <a:t>빨간색</a:t>
            </a:r>
            <a:r>
              <a:rPr lang="en-US" altLang="ko-KR" dirty="0"/>
              <a:t>(R)</a:t>
            </a:r>
            <a:r>
              <a:rPr lang="ko-KR" altLang="en-US" dirty="0"/>
              <a:t>의 각기 독립적인 </a:t>
            </a:r>
            <a:r>
              <a:rPr lang="en-US" altLang="ko-KR" dirty="0"/>
              <a:t>2</a:t>
            </a:r>
            <a:r>
              <a:rPr lang="ko-KR" altLang="en-US" dirty="0"/>
              <a:t>차원 정보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정보 </a:t>
            </a:r>
            <a:r>
              <a:rPr lang="en-US" altLang="ko-KR" dirty="0"/>
              <a:t>3</a:t>
            </a:r>
            <a:r>
              <a:rPr lang="ko-KR" altLang="en-US" dirty="0"/>
              <a:t>개를 갖는 컬러 영상을 표현 </a:t>
            </a:r>
            <a:r>
              <a:rPr lang="en-US" altLang="ko-KR" dirty="0">
                <a:sym typeface="Wingdings" panose="05000000000000000000" pitchFamily="2" charset="2"/>
              </a:rPr>
              <a:t> 3</a:t>
            </a:r>
            <a:r>
              <a:rPr lang="ko-KR" altLang="en-US" dirty="0">
                <a:sym typeface="Wingdings" panose="05000000000000000000" pitchFamily="2" charset="2"/>
              </a:rPr>
              <a:t>차원 배열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Mat </a:t>
            </a:r>
            <a:r>
              <a:rPr lang="ko-KR" altLang="en-US" dirty="0"/>
              <a:t>클래스 지원</a:t>
            </a:r>
            <a:endParaRPr lang="en-US" altLang="ko-KR" dirty="0"/>
          </a:p>
          <a:p>
            <a:pPr lvl="2"/>
            <a:r>
              <a:rPr lang="ko-KR" altLang="en-US" dirty="0"/>
              <a:t>채널 개념 도입</a:t>
            </a:r>
            <a:endParaRPr lang="en-US" altLang="ko-KR" dirty="0"/>
          </a:p>
          <a:p>
            <a:pPr lvl="2"/>
            <a:r>
              <a:rPr lang="ko-KR" altLang="en-US" dirty="0"/>
              <a:t>파란색</a:t>
            </a:r>
            <a:r>
              <a:rPr lang="en-US" altLang="ko-KR" dirty="0"/>
              <a:t>, </a:t>
            </a:r>
            <a:r>
              <a:rPr lang="ko-KR" altLang="en-US" dirty="0"/>
              <a:t>녹색</a:t>
            </a:r>
            <a:r>
              <a:rPr lang="en-US" altLang="ko-KR" dirty="0"/>
              <a:t>, </a:t>
            </a:r>
            <a:r>
              <a:rPr lang="ko-KR" altLang="en-US" dirty="0"/>
              <a:t>빨간색의 독립적인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Blue </a:t>
            </a:r>
            <a:r>
              <a:rPr lang="ko-KR" altLang="en-US" dirty="0"/>
              <a:t>채널 </a:t>
            </a:r>
            <a:r>
              <a:rPr lang="en-US" altLang="ko-KR" dirty="0"/>
              <a:t>Green </a:t>
            </a:r>
            <a:r>
              <a:rPr lang="ko-KR" altLang="en-US" dirty="0"/>
              <a:t>채널</a:t>
            </a:r>
            <a:r>
              <a:rPr lang="en-US" altLang="ko-KR" dirty="0"/>
              <a:t>, Red </a:t>
            </a:r>
            <a:r>
              <a:rPr lang="ko-KR" altLang="en-US" dirty="0"/>
              <a:t>채널로 처리</a:t>
            </a:r>
          </a:p>
        </p:txBody>
      </p:sp>
    </p:spTree>
    <p:extLst>
      <p:ext uri="{BB962C8B-B14F-4D97-AF65-F5344CB8AC3E}">
        <p14:creationId xmlns:p14="http://schemas.microsoft.com/office/powerpoint/2010/main" val="3213308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/>
              <a:t>원소의 최솟값과 최댓값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5"/>
          <a:stretch/>
        </p:blipFill>
        <p:spPr bwMode="auto">
          <a:xfrm>
            <a:off x="0" y="620688"/>
            <a:ext cx="7200000" cy="382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_x111098656" descr="EMB0000062455f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989" y="3714077"/>
            <a:ext cx="5290523" cy="30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14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영상 파일을 읽어서 최소값</a:t>
            </a:r>
            <a:r>
              <a:rPr lang="en-US" altLang="ko-KR" dirty="0"/>
              <a:t>/ </a:t>
            </a:r>
            <a:r>
              <a:rPr lang="ko-KR" altLang="en-US" dirty="0"/>
              <a:t>최대값 구하기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영상 개선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/>
              <a:t>원소의 최솟값과 최댓값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55576" y="1412776"/>
            <a:ext cx="7055984" cy="5544616"/>
            <a:chOff x="179512" y="620688"/>
            <a:chExt cx="8143875" cy="6290984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620688"/>
              <a:ext cx="8143875" cy="449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5025722"/>
              <a:ext cx="8096250" cy="18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5220072" y="4568013"/>
            <a:ext cx="2186989" cy="445163"/>
          </a:xfrm>
          <a:prstGeom prst="wedgeRoundRectCallout">
            <a:avLst>
              <a:gd name="adj1" fmla="val -80093"/>
              <a:gd name="adj2" fmla="val -665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최소값과 최대값의 </a:t>
            </a:r>
            <a:r>
              <a:rPr lang="ko-KR" alt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차분에 대한 비율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16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/>
              <a:t>원소의 최솟값과 최댓값</a:t>
            </a:r>
          </a:p>
        </p:txBody>
      </p:sp>
      <p:pic>
        <p:nvPicPr>
          <p:cNvPr id="27653" name="_x111100336" descr="EMB0000062455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72915"/>
            <a:ext cx="3399895" cy="275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_x111098576" descr="EMB0000062455f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82" y="2672915"/>
            <a:ext cx="3399895" cy="275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_x111098176" descr="EMB0000062455f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4824536" cy="7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81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</p:spTree>
    <p:extLst>
      <p:ext uri="{BB962C8B-B14F-4D97-AF65-F5344CB8AC3E}">
        <p14:creationId xmlns:p14="http://schemas.microsoft.com/office/powerpoint/2010/main" val="2091607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11"/>
          <a:stretch/>
        </p:blipFill>
        <p:spPr bwMode="auto">
          <a:xfrm>
            <a:off x="1331640" y="620688"/>
            <a:ext cx="6552728" cy="624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105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00014" y="749393"/>
            <a:ext cx="6712346" cy="6108607"/>
            <a:chOff x="1115616" y="2369478"/>
            <a:chExt cx="6840760" cy="635201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3717032"/>
              <a:ext cx="6696000" cy="5004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272"/>
            <a:stretch/>
          </p:blipFill>
          <p:spPr bwMode="auto">
            <a:xfrm>
              <a:off x="1115616" y="2705100"/>
              <a:ext cx="6840760" cy="1127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63" b="65363"/>
            <a:stretch/>
          </p:blipFill>
          <p:spPr bwMode="auto">
            <a:xfrm>
              <a:off x="1115616" y="2369478"/>
              <a:ext cx="6840760" cy="41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586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pPr lvl="1"/>
            <a:r>
              <a:rPr lang="en-US" altLang="ko-KR" dirty="0"/>
              <a:t>cv::reduce() </a:t>
            </a:r>
            <a:r>
              <a:rPr lang="ko-KR" altLang="en-US" dirty="0"/>
              <a:t>함수의 감축 방식</a:t>
            </a:r>
          </a:p>
        </p:txBody>
      </p:sp>
      <p:pic>
        <p:nvPicPr>
          <p:cNvPr id="31745" name="_x111098416" descr="EMB0000062455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34" y="1628800"/>
            <a:ext cx="674052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4368267"/>
            <a:ext cx="6882600" cy="201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060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4"/>
          <a:stretch/>
        </p:blipFill>
        <p:spPr bwMode="auto">
          <a:xfrm>
            <a:off x="258772" y="980728"/>
            <a:ext cx="7396713" cy="576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518356" y="1988840"/>
            <a:ext cx="1807429" cy="367904"/>
          </a:xfrm>
          <a:prstGeom prst="wedgeRoundRectCallout">
            <a:avLst>
              <a:gd name="adj1" fmla="val -42324"/>
              <a:gd name="adj2" fmla="val 2219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모드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상수값으로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입력가능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622729" y="4077072"/>
            <a:ext cx="2186989" cy="367904"/>
          </a:xfrm>
          <a:prstGeom prst="wedgeRoundRectCallout">
            <a:avLst>
              <a:gd name="adj1" fmla="val -84100"/>
              <a:gd name="adj2" fmla="val -680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마스킹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영역 지정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해당 영역 계산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23528" y="1196752"/>
            <a:ext cx="7488832" cy="4032448"/>
            <a:chOff x="-26987" y="3331409"/>
            <a:chExt cx="8172400" cy="3867953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86"/>
            <a:stretch/>
          </p:blipFill>
          <p:spPr bwMode="auto">
            <a:xfrm>
              <a:off x="-17512" y="3331409"/>
              <a:ext cx="8162925" cy="949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93"/>
            <a:stretch/>
          </p:blipFill>
          <p:spPr bwMode="auto">
            <a:xfrm>
              <a:off x="-26987" y="3894956"/>
              <a:ext cx="8153400" cy="3304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5193323" y="2935890"/>
            <a:ext cx="2186989" cy="651763"/>
          </a:xfrm>
          <a:prstGeom prst="wedgeRoundRectCallout">
            <a:avLst>
              <a:gd name="adj1" fmla="val -94988"/>
              <a:gd name="adj2" fmla="val -945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마스크 원소 중 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 위치만 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평균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표준편차 계산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50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34817" name="_x111100336" descr="EMB0000062456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2" y="1602201"/>
            <a:ext cx="5645879" cy="326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_x111099056" descr="EMB0000062456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618547"/>
            <a:ext cx="1800200" cy="254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_x111100896" descr="EMB0000062456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54" y="4221088"/>
            <a:ext cx="1800200" cy="254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26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27584" y="692696"/>
            <a:ext cx="7056784" cy="5976664"/>
            <a:chOff x="323528" y="908720"/>
            <a:chExt cx="8140700" cy="72096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908720"/>
              <a:ext cx="8134350" cy="245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878" y="3212976"/>
              <a:ext cx="8134350" cy="4905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508104" y="1720627"/>
            <a:ext cx="1020246" cy="404694"/>
          </a:xfrm>
          <a:prstGeom prst="wedgeRoundRectCallout">
            <a:avLst>
              <a:gd name="adj1" fmla="val -39902"/>
              <a:gd name="adj2" fmla="val 1178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읽기 모드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283968" y="3925192"/>
            <a:ext cx="1493743" cy="367904"/>
          </a:xfrm>
          <a:prstGeom prst="wedgeRoundRectCallout">
            <a:avLst>
              <a:gd name="adj1" fmla="val -132017"/>
              <a:gd name="adj2" fmla="val 9431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가로 방향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번 반복 복사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8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052736"/>
            <a:ext cx="7560840" cy="6552728"/>
            <a:chOff x="485775" y="1556792"/>
            <a:chExt cx="8172450" cy="7136985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1556792"/>
              <a:ext cx="8172450" cy="225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2"/>
            <a:stretch/>
          </p:blipFill>
          <p:spPr bwMode="auto">
            <a:xfrm>
              <a:off x="494479" y="3553966"/>
              <a:ext cx="8151322" cy="5139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 </a:t>
            </a:r>
            <a:r>
              <a:rPr lang="en-US" altLang="ko-KR" dirty="0"/>
              <a:t>- </a:t>
            </a:r>
            <a:r>
              <a:rPr lang="ko-KR" altLang="en-US" dirty="0"/>
              <a:t>정렬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8267" y="3052512"/>
            <a:ext cx="1807429" cy="592512"/>
          </a:xfrm>
          <a:prstGeom prst="wedgeRoundRectCallout">
            <a:avLst>
              <a:gd name="adj1" fmla="val 38330"/>
              <a:gd name="adj2" fmla="val 15160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::sort()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와 인수구조가 동일해서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반드시 적어야 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982134" y="1397425"/>
            <a:ext cx="6161930" cy="2961735"/>
            <a:chOff x="2982134" y="1397425"/>
            <a:chExt cx="6161930" cy="2961735"/>
          </a:xfrm>
        </p:grpSpPr>
        <p:pic>
          <p:nvPicPr>
            <p:cNvPr id="13" name="_x111099456" descr="EMB0000062456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1397425"/>
              <a:ext cx="3996000" cy="109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982134" y="4121117"/>
              <a:ext cx="1178313" cy="23804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꺾인 연결선 6"/>
            <p:cNvCxnSpPr>
              <a:stCxn id="5" idx="0"/>
              <a:endCxn id="13" idx="1"/>
            </p:cNvCxnSpPr>
            <p:nvPr/>
          </p:nvCxnSpPr>
          <p:spPr>
            <a:xfrm rot="5400000" flipH="1" flipV="1">
              <a:off x="3271699" y="2244753"/>
              <a:ext cx="2175956" cy="1576773"/>
            </a:xfrm>
            <a:prstGeom prst="bentConnector2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모서리가 둥근 사각형 설명선 10"/>
          <p:cNvSpPr/>
          <p:nvPr/>
        </p:nvSpPr>
        <p:spPr>
          <a:xfrm>
            <a:off x="2267744" y="2025808"/>
            <a:ext cx="1234498" cy="334458"/>
          </a:xfrm>
          <a:prstGeom prst="wedgeRoundRectCallout">
            <a:avLst>
              <a:gd name="adj1" fmla="val 5664"/>
              <a:gd name="adj2" fmla="val 2121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Mat_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초기화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982134" y="2764464"/>
            <a:ext cx="6198378" cy="1875475"/>
            <a:chOff x="2982134" y="2764464"/>
            <a:chExt cx="6198378" cy="1875475"/>
          </a:xfrm>
        </p:grpSpPr>
        <p:pic>
          <p:nvPicPr>
            <p:cNvPr id="14" name="_x111101136" descr="EMB0000062456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512" y="2764464"/>
              <a:ext cx="4032000" cy="1096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2982134" y="4423536"/>
              <a:ext cx="2669986" cy="21640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6" idx="0"/>
              <a:endCxn id="14" idx="1"/>
            </p:cNvCxnSpPr>
            <p:nvPr/>
          </p:nvCxnSpPr>
          <p:spPr>
            <a:xfrm rot="5400000" flipH="1" flipV="1">
              <a:off x="4177429" y="3452454"/>
              <a:ext cx="1110780" cy="831385"/>
            </a:xfrm>
            <a:prstGeom prst="bentConnector2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2972951" y="4706094"/>
            <a:ext cx="6135553" cy="1610776"/>
            <a:chOff x="2972951" y="4706094"/>
            <a:chExt cx="6135553" cy="1610776"/>
          </a:xfrm>
        </p:grpSpPr>
        <p:pic>
          <p:nvPicPr>
            <p:cNvPr id="15" name="_x111098656" descr="EMB00000624561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504" y="4725144"/>
              <a:ext cx="3816000" cy="1591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2972951" y="4706094"/>
              <a:ext cx="1448330" cy="21640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꺾인 연결선 20"/>
            <p:cNvCxnSpPr>
              <a:stCxn id="20" idx="2"/>
              <a:endCxn id="15" idx="1"/>
            </p:cNvCxnSpPr>
            <p:nvPr/>
          </p:nvCxnSpPr>
          <p:spPr>
            <a:xfrm rot="16200000" flipH="1">
              <a:off x="4195555" y="4424058"/>
              <a:ext cx="598510" cy="1595388"/>
            </a:xfrm>
            <a:prstGeom prst="bentConnector2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261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4" name="_x111102016" descr="EMB00000624560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5328592" cy="40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78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en-US" altLang="ko-KR" dirty="0"/>
              <a:t>cv::</a:t>
            </a:r>
            <a:r>
              <a:rPr lang="en-US" altLang="ko-KR" dirty="0" err="1"/>
              <a:t>sortIdx</a:t>
            </a:r>
            <a:r>
              <a:rPr lang="en-US" altLang="ko-KR" dirty="0"/>
              <a:t>() </a:t>
            </a:r>
            <a:r>
              <a:rPr lang="ko-KR" altLang="en-US" dirty="0"/>
              <a:t>함수 사용예시</a:t>
            </a:r>
            <a:endParaRPr lang="en-US" altLang="ko-KR" dirty="0"/>
          </a:p>
          <a:p>
            <a:pPr lvl="1"/>
            <a:r>
              <a:rPr lang="ko-KR" altLang="en-US" dirty="0"/>
              <a:t>행렬의 정렬한 원본 좌표를 반환</a:t>
            </a:r>
          </a:p>
        </p:txBody>
      </p:sp>
      <p:pic>
        <p:nvPicPr>
          <p:cNvPr id="36871" name="_x111100576" descr="EMB0000062456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2204864"/>
            <a:ext cx="639949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111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6968352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_x111099056" descr="EMB00000624561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50" y="476672"/>
            <a:ext cx="4760610" cy="294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2843808" y="2420888"/>
            <a:ext cx="1357948" cy="367904"/>
          </a:xfrm>
          <a:prstGeom prst="wedgeRoundRectCallout">
            <a:avLst>
              <a:gd name="adj1" fmla="val -75841"/>
              <a:gd name="adj2" fmla="val 151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Mat_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초기화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52719" y="3789040"/>
            <a:ext cx="1357948" cy="367904"/>
          </a:xfrm>
          <a:prstGeom prst="wedgeRoundRectCallout">
            <a:avLst>
              <a:gd name="adj1" fmla="val -111614"/>
              <a:gd name="adj2" fmla="val 1155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행단위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오름차순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852719" y="4653136"/>
            <a:ext cx="1357948" cy="367904"/>
          </a:xfrm>
          <a:prstGeom prst="wedgeRoundRectCallout">
            <a:avLst>
              <a:gd name="adj1" fmla="val -108107"/>
              <a:gd name="adj2" fmla="val -578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열단위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오름차순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9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620688"/>
            <a:ext cx="7272000" cy="613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159240" y="1499161"/>
            <a:ext cx="1988172" cy="489679"/>
          </a:xfrm>
          <a:prstGeom prst="wedgeRoundRectCallout">
            <a:avLst>
              <a:gd name="adj1" fmla="val -75841"/>
              <a:gd name="adj2" fmla="val 151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 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ushort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선언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2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쌍의 좌표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생성 위해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39952" y="4653136"/>
            <a:ext cx="2708252" cy="979537"/>
            <a:chOff x="4217293" y="4653136"/>
            <a:chExt cx="2708252" cy="979537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4937373" y="4653136"/>
              <a:ext cx="1988172" cy="404694"/>
            </a:xfrm>
            <a:prstGeom prst="wedgeRoundRectCallout">
              <a:avLst>
                <a:gd name="adj1" fmla="val -72966"/>
                <a:gd name="adj2" fmla="val 14435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한 행의 </a:t>
              </a:r>
              <a:r>
                <a:rPr lang="en-US" altLang="ko-KR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원소로 </a:t>
              </a:r>
              <a:r>
                <a:rPr lang="en-US" altLang="ko-KR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 좌표 생성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오른쪽 중괄호 3"/>
            <p:cNvSpPr/>
            <p:nvPr/>
          </p:nvSpPr>
          <p:spPr>
            <a:xfrm>
              <a:off x="4217293" y="5272633"/>
              <a:ext cx="216024" cy="360040"/>
            </a:xfrm>
            <a:prstGeom prst="rightBrac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사각형 설명선 8"/>
          <p:cNvSpPr/>
          <p:nvPr/>
        </p:nvSpPr>
        <p:spPr>
          <a:xfrm>
            <a:off x="5868144" y="5717235"/>
            <a:ext cx="1493743" cy="304053"/>
          </a:xfrm>
          <a:prstGeom prst="wedgeRoundRectCallout">
            <a:avLst>
              <a:gd name="adj1" fmla="val -175490"/>
              <a:gd name="adj2" fmla="val -86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좌표로 사각형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10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703242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689267" y="1268760"/>
            <a:ext cx="2186989" cy="404694"/>
          </a:xfrm>
          <a:prstGeom prst="wedgeRoundRectCallout">
            <a:avLst>
              <a:gd name="adj1" fmla="val -75841"/>
              <a:gd name="adj2" fmla="val 1246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열단위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오름차순 정렬 후 원본 좌표 반환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76056" y="2686593"/>
            <a:ext cx="2186989" cy="404694"/>
          </a:xfrm>
          <a:prstGeom prst="wedgeRoundRectCallout">
            <a:avLst>
              <a:gd name="adj1" fmla="val -147268"/>
              <a:gd name="adj2" fmla="val 1081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정렬된 좌표로 </a:t>
            </a:r>
            <a:r>
              <a:rPr lang="ko-KR" altLang="en-US" sz="15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 넓이 순 출력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_x111100256" descr="EMB0000062456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92" y="3789040"/>
            <a:ext cx="4389612" cy="302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5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6660000" cy="657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382513" y="4824506"/>
            <a:ext cx="1493743" cy="404694"/>
          </a:xfrm>
          <a:prstGeom prst="wedgeRoundRectCallout">
            <a:avLst>
              <a:gd name="adj1" fmla="val -119830"/>
              <a:gd name="adj2" fmla="val 1905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 출력 위해 행렬 전치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_x111100896" descr="EMB000006245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04664"/>
            <a:ext cx="4707871" cy="208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83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</p:txBody>
      </p:sp>
    </p:spTree>
    <p:extLst>
      <p:ext uri="{BB962C8B-B14F-4D97-AF65-F5344CB8AC3E}">
        <p14:creationId xmlns:p14="http://schemas.microsoft.com/office/powerpoint/2010/main" val="1726639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/>
              <a:t>5.6 </a:t>
            </a:r>
            <a:r>
              <a:rPr lang="ko-KR" altLang="en-US"/>
              <a:t>행렬 연산 함수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23528" y="650961"/>
            <a:ext cx="5760639" cy="6207039"/>
            <a:chOff x="323529" y="-1179512"/>
            <a:chExt cx="6310663" cy="6932576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9" y="-1179512"/>
              <a:ext cx="6228706" cy="462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85" y="2261210"/>
              <a:ext cx="6228707" cy="3491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29521" y="3106037"/>
            <a:ext cx="8796602" cy="1048232"/>
            <a:chOff x="329521" y="3106037"/>
            <a:chExt cx="8796602" cy="1048232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3" t="76013" r="4540"/>
            <a:stretch/>
          </p:blipFill>
          <p:spPr bwMode="auto">
            <a:xfrm>
              <a:off x="5567005" y="3106037"/>
              <a:ext cx="3559118" cy="104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329521" y="3521952"/>
              <a:ext cx="4545483" cy="21640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꺾인 연결선 12"/>
            <p:cNvCxnSpPr>
              <a:stCxn id="12" idx="3"/>
              <a:endCxn id="10" idx="1"/>
            </p:cNvCxnSpPr>
            <p:nvPr/>
          </p:nvCxnSpPr>
          <p:spPr>
            <a:xfrm flipV="1">
              <a:off x="4875004" y="3630153"/>
              <a:ext cx="692001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659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08520" y="404664"/>
            <a:ext cx="6624736" cy="6768752"/>
            <a:chOff x="485775" y="723900"/>
            <a:chExt cx="8192316" cy="8360245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723900"/>
              <a:ext cx="8172450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94" y="6102820"/>
              <a:ext cx="8191497" cy="298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/>
              <a:t>5.6 </a:t>
            </a:r>
            <a:r>
              <a:rPr lang="ko-KR" altLang="en-US"/>
              <a:t>행렬 연산 함수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3631186" y="2996952"/>
            <a:ext cx="5976488" cy="1243186"/>
            <a:chOff x="3631186" y="2996952"/>
            <a:chExt cx="5976488" cy="1243186"/>
          </a:xfrm>
        </p:grpSpPr>
        <p:pic>
          <p:nvPicPr>
            <p:cNvPr id="4915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2996952"/>
              <a:ext cx="481965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3631186" y="4023735"/>
              <a:ext cx="731641" cy="21640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꺾인 연결선 12"/>
            <p:cNvCxnSpPr>
              <a:stCxn id="12" idx="0"/>
              <a:endCxn id="49156" idx="1"/>
            </p:cNvCxnSpPr>
            <p:nvPr/>
          </p:nvCxnSpPr>
          <p:spPr>
            <a:xfrm rot="5400000" flipH="1" flipV="1">
              <a:off x="4088674" y="3324386"/>
              <a:ext cx="607683" cy="791017"/>
            </a:xfrm>
            <a:prstGeom prst="bentConnector2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3915409" y="3978002"/>
            <a:ext cx="5637151" cy="819150"/>
            <a:chOff x="3975856" y="3978002"/>
            <a:chExt cx="5637151" cy="819150"/>
          </a:xfrm>
        </p:grpSpPr>
        <p:pic>
          <p:nvPicPr>
            <p:cNvPr id="4915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978002"/>
              <a:ext cx="4752975" cy="81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3975856" y="4298155"/>
              <a:ext cx="604662" cy="1788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꺾인 연결선 23"/>
            <p:cNvCxnSpPr>
              <a:stCxn id="23" idx="3"/>
              <a:endCxn id="49157" idx="1"/>
            </p:cNvCxnSpPr>
            <p:nvPr/>
          </p:nvCxnSpPr>
          <p:spPr>
            <a:xfrm flipV="1">
              <a:off x="4580518" y="4387577"/>
              <a:ext cx="279514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744015" y="4508741"/>
            <a:ext cx="7130109" cy="1296523"/>
            <a:chOff x="744015" y="4508741"/>
            <a:chExt cx="7130109" cy="1296523"/>
          </a:xfrm>
        </p:grpSpPr>
        <p:pic>
          <p:nvPicPr>
            <p:cNvPr id="49158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4900389"/>
              <a:ext cx="3086100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" name="꺾인 연결선 20"/>
            <p:cNvCxnSpPr>
              <a:stCxn id="29" idx="3"/>
              <a:endCxn id="49158" idx="1"/>
            </p:cNvCxnSpPr>
            <p:nvPr/>
          </p:nvCxnSpPr>
          <p:spPr>
            <a:xfrm>
              <a:off x="3997007" y="4636253"/>
              <a:ext cx="791017" cy="7165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744015" y="4508741"/>
              <a:ext cx="3252992" cy="2550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885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421" y="1124744"/>
            <a:ext cx="2154555" cy="174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77" y="1124744"/>
            <a:ext cx="2154555" cy="174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997076"/>
            <a:ext cx="2154555" cy="174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74" y="2997076"/>
            <a:ext cx="2154555" cy="174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74" y="4941168"/>
            <a:ext cx="4211955" cy="174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365104"/>
            <a:ext cx="1623060" cy="228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871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/>
              <a:t>5.6 </a:t>
            </a:r>
            <a:r>
              <a:rPr lang="ko-KR" altLang="en-US"/>
              <a:t>행렬 연산 함수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48129" name="_x111101376" descr="EMB0000062456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35" y="1628800"/>
            <a:ext cx="5288597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856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/>
              <a:t>5.6 </a:t>
            </a:r>
            <a:r>
              <a:rPr lang="ko-KR" altLang="en-US"/>
              <a:t>행렬 연산 함수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 좌표로 사각형 그리고 </a:t>
            </a:r>
            <a:r>
              <a:rPr lang="en-US" altLang="ko-KR" dirty="0"/>
              <a:t>,  </a:t>
            </a:r>
            <a:r>
              <a:rPr lang="ko-KR" altLang="en-US" dirty="0"/>
              <a:t>사각형 회전하기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484784"/>
            <a:ext cx="7440555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3419872" y="2204864"/>
            <a:ext cx="1643117" cy="404694"/>
          </a:xfrm>
          <a:prstGeom prst="wedgeRoundRectCallout">
            <a:avLst>
              <a:gd name="adj1" fmla="val -69308"/>
              <a:gd name="adj2" fmla="val 2422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좌표를 저장할 벡터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328060" y="4365104"/>
            <a:ext cx="1229560" cy="404694"/>
          </a:xfrm>
          <a:prstGeom prst="wedgeRoundRectCallout">
            <a:avLst>
              <a:gd name="adj1" fmla="val -84973"/>
              <a:gd name="adj2" fmla="val 1575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변환 행렬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70280" y="5877272"/>
            <a:ext cx="2864157" cy="782733"/>
          </a:xfrm>
          <a:prstGeom prst="wedgeRoundRectCallout">
            <a:avLst>
              <a:gd name="adj1" fmla="val -69910"/>
              <a:gd name="adj2" fmla="val -915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입력벡터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</a:t>
            </a:r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개좌표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cv::transform()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함수로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변환 행렬 적용하여 회전변환수행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반환 벡터는 </a:t>
            </a:r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회전변환된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좌표들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5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/>
              <a:t>5.6 </a:t>
            </a:r>
            <a:r>
              <a:rPr lang="ko-KR" altLang="en-US"/>
              <a:t>행렬 연산 함수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96752"/>
            <a:ext cx="790226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514904" y="792058"/>
            <a:ext cx="1487768" cy="404694"/>
          </a:xfrm>
          <a:prstGeom prst="wedgeRoundRectCallout">
            <a:avLst>
              <a:gd name="adj1" fmla="val -198849"/>
              <a:gd name="adj2" fmla="val 13402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사각형 그릴 영상 생성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236296" y="1872178"/>
            <a:ext cx="1636545" cy="404694"/>
          </a:xfrm>
          <a:prstGeom prst="wedgeRoundRectCallout">
            <a:avLst>
              <a:gd name="adj1" fmla="val -86577"/>
              <a:gd name="adj2" fmla="val 8695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직선으로 입력 사각형 그리기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298484" y="3024306"/>
            <a:ext cx="1800200" cy="404694"/>
          </a:xfrm>
          <a:prstGeom prst="wedgeRoundRectCallout">
            <a:avLst>
              <a:gd name="adj1" fmla="val -65889"/>
              <a:gd name="adj2" fmla="val -1013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직선으로 변환된 사각형 그리기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217360" y="4797152"/>
            <a:ext cx="1229560" cy="404694"/>
          </a:xfrm>
          <a:prstGeom prst="wedgeRoundRectCallout">
            <a:avLst>
              <a:gd name="adj1" fmla="val -13507"/>
              <a:gd name="adj2" fmla="val -4190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변환 좌표 출력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9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/>
              <a:t>5.6 </a:t>
            </a:r>
            <a:r>
              <a:rPr lang="ko-KR" altLang="en-US"/>
              <a:t>행렬 연산 함수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46081" name="_x111100256" descr="EMB0000062456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08030"/>
            <a:ext cx="5112568" cy="384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_x111100576" descr="EMB0000062456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68759"/>
            <a:ext cx="5262496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7020272" y="2996952"/>
            <a:ext cx="1229560" cy="404694"/>
          </a:xfrm>
          <a:prstGeom prst="wedgeRoundRectCallout">
            <a:avLst>
              <a:gd name="adj1" fmla="val -165342"/>
              <a:gd name="adj2" fmla="val 328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 좌표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627428" y="4596001"/>
            <a:ext cx="1229560" cy="404694"/>
          </a:xfrm>
          <a:prstGeom prst="wedgeRoundRectCallout">
            <a:avLst>
              <a:gd name="adj1" fmla="val -166116"/>
              <a:gd name="adj2" fmla="val -801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 변환 좌표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5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20688"/>
            <a:ext cx="6875125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37112"/>
            <a:ext cx="5544616" cy="20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5.6 </a:t>
            </a:r>
            <a:r>
              <a:rPr lang="ko-KR" altLang="en-US"/>
              <a:t>행렬 연산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85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771799" y="574602"/>
            <a:ext cx="6588000" cy="4968000"/>
            <a:chOff x="0" y="1412776"/>
            <a:chExt cx="8172450" cy="6021635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12776"/>
              <a:ext cx="8172450" cy="528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6" y="6434286"/>
              <a:ext cx="8067675" cy="1000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5.6 </a:t>
            </a:r>
            <a:r>
              <a:rPr lang="ko-KR" altLang="en-US"/>
              <a:t>행렬 연산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연립 방정식 해 구하기 </a:t>
            </a:r>
          </a:p>
        </p:txBody>
      </p:sp>
      <p:pic>
        <p:nvPicPr>
          <p:cNvPr id="44033" name="_x111098736" descr="EMB00000624562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653136"/>
            <a:ext cx="531983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5" y="1650330"/>
            <a:ext cx="2376264" cy="12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6228184" y="1582374"/>
            <a:ext cx="1800200" cy="334458"/>
          </a:xfrm>
          <a:prstGeom prst="wedgeRoundRectCallout">
            <a:avLst>
              <a:gd name="adj1" fmla="val -85551"/>
              <a:gd name="adj2" fmla="val 1575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Matx</a:t>
            </a:r>
            <a:r>
              <a: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 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객체로 간편 초기화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12160" y="2950526"/>
            <a:ext cx="1800200" cy="334458"/>
          </a:xfrm>
          <a:prstGeom prst="wedgeRoundRectCallout">
            <a:avLst>
              <a:gd name="adj1" fmla="val -85551"/>
              <a:gd name="adj2" fmla="val 15756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입력행렬과 </a:t>
            </a:r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역행렬의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5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단원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en-US" altLang="ko-KR" dirty="0"/>
              <a:t>Mat </a:t>
            </a:r>
            <a:r>
              <a:rPr lang="ko-KR" altLang="en-US" dirty="0"/>
              <a:t>객체에 대한 다양한 연산을 할 수 있는 함수를 제공한다</a:t>
            </a:r>
            <a:r>
              <a:rPr lang="en-US" altLang="ko-KR" dirty="0"/>
              <a:t>. </a:t>
            </a:r>
            <a:r>
              <a:rPr lang="ko-KR" altLang="en-US" dirty="0"/>
              <a:t>행렬을 뒤집는 </a:t>
            </a:r>
            <a:r>
              <a:rPr lang="en-US" altLang="ko-KR" dirty="0"/>
              <a:t>cv::flip(), </a:t>
            </a:r>
            <a:r>
              <a:rPr lang="ko-KR" altLang="en-US" dirty="0"/>
              <a:t>인수로 지정한 횟수만큼 반복하여 복사하는 </a:t>
            </a:r>
            <a:r>
              <a:rPr lang="en-US" altLang="ko-KR" dirty="0"/>
              <a:t>cv::repeat(), </a:t>
            </a:r>
            <a:r>
              <a:rPr lang="ko-KR" altLang="en-US" dirty="0"/>
              <a:t>행렬을 전치하는 </a:t>
            </a:r>
            <a:r>
              <a:rPr lang="en-US" altLang="ko-KR" dirty="0"/>
              <a:t>cv::transpose() </a:t>
            </a:r>
            <a:r>
              <a:rPr lang="ko-KR" altLang="en-US" dirty="0"/>
              <a:t>함수가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Mat </a:t>
            </a:r>
            <a:r>
              <a:rPr lang="ko-KR" altLang="en-US" dirty="0"/>
              <a:t>객체는 하나 이상의 채널로 구성되기 때문에 채널을 합성하고</a:t>
            </a:r>
            <a:r>
              <a:rPr lang="en-US" altLang="ko-KR" dirty="0"/>
              <a:t>, </a:t>
            </a:r>
            <a:r>
              <a:rPr lang="ko-KR" altLang="en-US" dirty="0"/>
              <a:t>분리할 수 있다</a:t>
            </a:r>
            <a:r>
              <a:rPr lang="en-US" altLang="ko-KR" dirty="0"/>
              <a:t>. </a:t>
            </a:r>
            <a:r>
              <a:rPr lang="ko-KR" altLang="en-US" dirty="0"/>
              <a:t>채널의 합성은 </a:t>
            </a:r>
            <a:r>
              <a:rPr lang="en-US" altLang="ko-KR" dirty="0"/>
              <a:t>cv::merge() </a:t>
            </a:r>
            <a:r>
              <a:rPr lang="ko-KR" altLang="en-US" dirty="0"/>
              <a:t>함수를 사용하며</a:t>
            </a:r>
            <a:r>
              <a:rPr lang="en-US" altLang="ko-KR" dirty="0"/>
              <a:t>, </a:t>
            </a:r>
            <a:r>
              <a:rPr lang="ko-KR" altLang="en-US" dirty="0"/>
              <a:t>채널의 분리하는 </a:t>
            </a:r>
            <a:r>
              <a:rPr lang="en-US" altLang="ko-KR" dirty="0"/>
              <a:t>split() </a:t>
            </a:r>
            <a:r>
              <a:rPr lang="ko-KR" altLang="en-US" dirty="0"/>
              <a:t>함수를 사용한다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3</a:t>
            </a:r>
            <a:r>
              <a:rPr lang="ko-KR" altLang="en-US" dirty="0"/>
              <a:t>개 채널이 구성된 행렬은 컬러 영상으로 표현되며</a:t>
            </a:r>
            <a:r>
              <a:rPr lang="en-US" altLang="ko-KR" dirty="0"/>
              <a:t>, </a:t>
            </a:r>
            <a:r>
              <a:rPr lang="ko-KR" altLang="en-US" dirty="0"/>
              <a:t>단일채널 행렬은 명암도 영상으로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배열</a:t>
            </a:r>
            <a:r>
              <a:rPr lang="en-US" altLang="ko-KR" dirty="0"/>
              <a:t>(</a:t>
            </a:r>
            <a:r>
              <a:rPr lang="ko-KR" altLang="en-US" dirty="0"/>
              <a:t>행렬 혹은 벡터</a:t>
            </a:r>
            <a:r>
              <a:rPr lang="en-US" altLang="ko-KR" dirty="0"/>
              <a:t>)</a:t>
            </a:r>
            <a:r>
              <a:rPr lang="ko-KR" altLang="en-US" dirty="0"/>
              <a:t>의 원소 간에 사칙연산을 수행하도록 </a:t>
            </a:r>
            <a:r>
              <a:rPr lang="en-US" altLang="ko-KR" dirty="0"/>
              <a:t>cv::add(), cv::subtract(),cv::multiply(), cv::divide() </a:t>
            </a:r>
            <a:r>
              <a:rPr lang="ko-KR" altLang="en-US" dirty="0"/>
              <a:t>함수를 제공한다</a:t>
            </a:r>
            <a:r>
              <a:rPr lang="en-US" altLang="ko-KR" dirty="0"/>
              <a:t>. </a:t>
            </a:r>
            <a:r>
              <a:rPr lang="ko-KR" altLang="en-US" dirty="0"/>
              <a:t>이 함수들은 두 행렬의 원소 간</a:t>
            </a:r>
            <a:r>
              <a:rPr lang="en-US" altLang="ko-KR" dirty="0"/>
              <a:t>(</a:t>
            </a:r>
            <a:r>
              <a:rPr lang="en-US" altLang="ko-KR" dirty="0" err="1"/>
              <a:t>perelement</a:t>
            </a:r>
            <a:r>
              <a:rPr lang="en-US" altLang="ko-KR" dirty="0"/>
              <a:t>)</a:t>
            </a:r>
            <a:r>
              <a:rPr lang="ko-KR" altLang="en-US" dirty="0"/>
              <a:t>에 연산을 수행한다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mask </a:t>
            </a:r>
            <a:r>
              <a:rPr lang="ko-KR" altLang="en-US" dirty="0"/>
              <a:t>행렬을 이용해서 특정영역만 연산을 수행할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행렬에 대한 비트 연산을 위해서 </a:t>
            </a:r>
            <a:r>
              <a:rPr lang="en-US" altLang="ko-KR" dirty="0"/>
              <a:t>cv::</a:t>
            </a:r>
            <a:r>
              <a:rPr lang="en-US" altLang="ko-KR" dirty="0" err="1"/>
              <a:t>bitwise_and</a:t>
            </a:r>
            <a:r>
              <a:rPr lang="en-US" altLang="ko-KR" dirty="0"/>
              <a:t>(), cv::</a:t>
            </a:r>
            <a:r>
              <a:rPr lang="en-US" altLang="ko-KR" dirty="0" err="1"/>
              <a:t>bitwise_and</a:t>
            </a:r>
            <a:r>
              <a:rPr lang="en-US" altLang="ko-KR" dirty="0"/>
              <a:t>(), </a:t>
            </a:r>
            <a:r>
              <a:rPr lang="en-US" altLang="ko-KR" dirty="0" err="1"/>
              <a:t>bitwise_xor</a:t>
            </a:r>
            <a:r>
              <a:rPr lang="en-US" altLang="ko-KR" dirty="0"/>
              <a:t>(), cv::</a:t>
            </a:r>
            <a:r>
              <a:rPr lang="en-US" altLang="ko-KR" dirty="0" err="1"/>
              <a:t>bitwise_and</a:t>
            </a:r>
            <a:r>
              <a:rPr lang="en-US" altLang="ko-KR" dirty="0"/>
              <a:t>() </a:t>
            </a:r>
            <a:r>
              <a:rPr lang="ko-KR" altLang="en-US" dirty="0"/>
              <a:t>함수를 제공하며</a:t>
            </a:r>
            <a:r>
              <a:rPr lang="en-US" altLang="ko-KR" dirty="0"/>
              <a:t>, </a:t>
            </a:r>
            <a:r>
              <a:rPr lang="ko-KR" altLang="en-US" dirty="0"/>
              <a:t>두 행렬의 원소간에 연산을 수행한다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cv::min(), cv::max() </a:t>
            </a:r>
            <a:r>
              <a:rPr lang="ko-KR" altLang="en-US" dirty="0"/>
              <a:t>함수로 두 행렬의 원소 간에 작은 값들과 큰 값들로 구성된 행렬을 만들 수 있다</a:t>
            </a:r>
            <a:r>
              <a:rPr lang="en-US" altLang="ko-KR" dirty="0"/>
              <a:t>. </a:t>
            </a:r>
            <a:r>
              <a:rPr lang="ko-KR" altLang="en-US" dirty="0"/>
              <a:t>또한 하나의 행렬에서 최댓값과 최솟값의 </a:t>
            </a:r>
            <a:r>
              <a:rPr lang="ko-KR" altLang="en-US" dirty="0" err="1"/>
              <a:t>원소값과</a:t>
            </a:r>
            <a:r>
              <a:rPr lang="ko-KR" altLang="en-US" dirty="0"/>
              <a:t> 원소의 위치를 가져올 수 있는 </a:t>
            </a:r>
            <a:r>
              <a:rPr lang="en-US" altLang="ko-KR" dirty="0"/>
              <a:t>cv::</a:t>
            </a:r>
            <a:r>
              <a:rPr lang="en-US" altLang="ko-KR" dirty="0" err="1"/>
              <a:t>minMaxIdx</a:t>
            </a:r>
            <a:r>
              <a:rPr lang="en-US" altLang="ko-KR" dirty="0"/>
              <a:t>(), cv::</a:t>
            </a:r>
            <a:r>
              <a:rPr lang="en-US" altLang="ko-KR" dirty="0" err="1"/>
              <a:t>minMaxLoc</a:t>
            </a:r>
            <a:r>
              <a:rPr lang="en-US" altLang="ko-KR" dirty="0"/>
              <a:t>() </a:t>
            </a:r>
            <a:r>
              <a:rPr lang="ko-KR" altLang="en-US" dirty="0"/>
              <a:t>함수도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8802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단원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ko-KR" altLang="en-US" dirty="0"/>
              <a:t>에서는 행렬의 원소를 정렬하는 함수를 제공하는데</a:t>
            </a:r>
            <a:r>
              <a:rPr lang="en-US" altLang="ko-KR" dirty="0"/>
              <a:t>, cv::sort() </a:t>
            </a:r>
            <a:r>
              <a:rPr lang="ko-KR" altLang="en-US" dirty="0"/>
              <a:t>함수는 원소의 정렬을 수행하며</a:t>
            </a:r>
            <a:r>
              <a:rPr lang="en-US" altLang="ko-KR" dirty="0"/>
              <a:t>, cv::</a:t>
            </a:r>
            <a:r>
              <a:rPr lang="en-US" altLang="ko-KR" dirty="0" err="1"/>
              <a:t>sortIdx</a:t>
            </a:r>
            <a:r>
              <a:rPr lang="en-US" altLang="ko-KR" dirty="0"/>
              <a:t>() </a:t>
            </a:r>
            <a:r>
              <a:rPr lang="ko-KR" altLang="en-US" dirty="0"/>
              <a:t>함수는 정렬된 원소의 원 위치를 반환한다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SORT_EVERY_ROW </a:t>
            </a:r>
            <a:r>
              <a:rPr lang="ko-KR" altLang="en-US" dirty="0"/>
              <a:t>옵션은 </a:t>
            </a:r>
            <a:r>
              <a:rPr lang="ko-KR" altLang="en-US" dirty="0" err="1"/>
              <a:t>행방향으로</a:t>
            </a:r>
            <a:r>
              <a:rPr lang="ko-KR" altLang="en-US" dirty="0"/>
              <a:t> 정렬하며</a:t>
            </a:r>
            <a:r>
              <a:rPr lang="en-US" altLang="ko-KR" dirty="0"/>
              <a:t>, ORT_EVERY_COLUMN </a:t>
            </a:r>
            <a:r>
              <a:rPr lang="ko-KR" altLang="en-US" dirty="0" err="1"/>
              <a:t>옵션은열</a:t>
            </a:r>
            <a:r>
              <a:rPr lang="ko-KR" altLang="en-US" dirty="0"/>
              <a:t> 방향으로 정렬을 수행한다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err="1"/>
              <a:t>OpenCV</a:t>
            </a:r>
            <a:r>
              <a:rPr lang="ko-KR" altLang="en-US" dirty="0"/>
              <a:t>에서는 하나의 행렬에서 전체 원소의 합과 평균</a:t>
            </a:r>
            <a:r>
              <a:rPr lang="en-US" altLang="ko-KR" dirty="0"/>
              <a:t>, </a:t>
            </a:r>
            <a:r>
              <a:rPr lang="ko-KR" altLang="en-US" dirty="0"/>
              <a:t>표준편차와 같은 통계적인 요소를 계산해주는 </a:t>
            </a:r>
            <a:r>
              <a:rPr lang="en-US" altLang="ko-KR" dirty="0"/>
              <a:t>cv::sum(), cv::mean(), cv::</a:t>
            </a:r>
            <a:r>
              <a:rPr lang="en-US" altLang="ko-KR" dirty="0" err="1"/>
              <a:t>meanStdDev</a:t>
            </a:r>
            <a:r>
              <a:rPr lang="en-US" altLang="ko-KR" dirty="0"/>
              <a:t>() </a:t>
            </a:r>
            <a:r>
              <a:rPr lang="ko-KR" altLang="en-US" dirty="0"/>
              <a:t>등의 함수를 제공한다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cv::</a:t>
            </a:r>
            <a:r>
              <a:rPr lang="en-US" altLang="ko-KR" dirty="0" err="1"/>
              <a:t>gemm</a:t>
            </a:r>
            <a:r>
              <a:rPr lang="en-US" altLang="ko-KR" dirty="0"/>
              <a:t>() </a:t>
            </a:r>
            <a:r>
              <a:rPr lang="ko-KR" altLang="en-US" dirty="0"/>
              <a:t>함수는 행렬의 곱을 수행하며</a:t>
            </a:r>
            <a:r>
              <a:rPr lang="en-US" altLang="ko-KR" dirty="0"/>
              <a:t>, cv::transform()</a:t>
            </a:r>
            <a:r>
              <a:rPr lang="ko-KR" altLang="en-US" dirty="0"/>
              <a:t>는 입력 좌표에 대해서 변환행렬을 행렬 곱으로 합하여 결과 좌표를 계산해 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ko-KR" altLang="en-US" dirty="0" err="1"/>
              <a:t>역행렬을</a:t>
            </a:r>
            <a:r>
              <a:rPr lang="ko-KR" altLang="en-US" dirty="0"/>
              <a:t> 구해주는 </a:t>
            </a:r>
            <a:r>
              <a:rPr lang="en-US" altLang="ko-KR" dirty="0"/>
              <a:t>cv::invert() </a:t>
            </a:r>
            <a:r>
              <a:rPr lang="ko-KR" altLang="en-US" dirty="0"/>
              <a:t>함수와 연립방정식의 해를 구해주는</a:t>
            </a:r>
            <a:r>
              <a:rPr lang="en-US" altLang="ko-KR" dirty="0"/>
              <a:t>cv::solve() </a:t>
            </a:r>
            <a:r>
              <a:rPr lang="ko-KR" altLang="en-US" dirty="0"/>
              <a:t>함수를 제공한다</a:t>
            </a:r>
            <a:r>
              <a:rPr lang="en-US" altLang="ko-KR" dirty="0"/>
              <a:t>. </a:t>
            </a:r>
            <a:r>
              <a:rPr lang="ko-KR" altLang="en-US" dirty="0" err="1"/>
              <a:t>역행렬을</a:t>
            </a:r>
            <a:r>
              <a:rPr lang="ko-KR" altLang="en-US" dirty="0"/>
              <a:t> 계산할 때</a:t>
            </a:r>
            <a:r>
              <a:rPr lang="en-US" altLang="ko-KR" dirty="0"/>
              <a:t>, </a:t>
            </a:r>
            <a:r>
              <a:rPr lang="ko-KR" altLang="en-US" dirty="0"/>
              <a:t>플래그 옵션으로 </a:t>
            </a:r>
            <a:r>
              <a:rPr lang="en-US" altLang="ko-KR" dirty="0"/>
              <a:t>DECOMP_LU</a:t>
            </a:r>
            <a:r>
              <a:rPr lang="ko-KR" altLang="en-US" dirty="0"/>
              <a:t>는 가우스 소거법으로 계산하며</a:t>
            </a:r>
            <a:r>
              <a:rPr lang="en-US" altLang="ko-KR" dirty="0"/>
              <a:t>, DECOMP_SVD</a:t>
            </a:r>
            <a:r>
              <a:rPr lang="ko-KR" altLang="en-US" dirty="0"/>
              <a:t>는 특이치 분해 방법으로 계산한다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18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</p:spTree>
    <p:extLst>
      <p:ext uri="{BB962C8B-B14F-4D97-AF65-F5344CB8AC3E}">
        <p14:creationId xmlns:p14="http://schemas.microsoft.com/office/powerpoint/2010/main" val="224627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4294967295"/>
          </p:nvPr>
        </p:nvSpPr>
        <p:spPr>
          <a:xfrm>
            <a:off x="395536" y="1033686"/>
            <a:ext cx="8569306" cy="541965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채널 행렬</a:t>
            </a:r>
            <a:r>
              <a:rPr lang="en-US" altLang="ko-KR" dirty="0"/>
              <a:t>(</a:t>
            </a:r>
            <a:r>
              <a:rPr lang="ko-KR" altLang="en-US" dirty="0"/>
              <a:t>컬러</a:t>
            </a:r>
            <a:r>
              <a:rPr lang="en-US" altLang="ko-KR" dirty="0"/>
              <a:t>)</a:t>
            </a:r>
            <a:r>
              <a:rPr lang="ko-KR" altLang="en-US" dirty="0"/>
              <a:t>의 원소 저장 방식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9494"/>
            <a:ext cx="5848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81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</p:spPr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395536" y="980728"/>
            <a:ext cx="8569306" cy="541965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0"/>
          <a:stretch/>
        </p:blipFill>
        <p:spPr bwMode="auto">
          <a:xfrm>
            <a:off x="-36512" y="908720"/>
            <a:ext cx="6516216" cy="226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9"/>
          <a:stretch/>
        </p:blipFill>
        <p:spPr bwMode="auto">
          <a:xfrm>
            <a:off x="2555776" y="1762664"/>
            <a:ext cx="6516216" cy="504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7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44444E-6 L 0.00208 -0.145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2730</TotalTime>
  <Words>1237</Words>
  <Application>Microsoft Office PowerPoint</Application>
  <PresentationFormat>화면 슬라이드 쇼(4:3)</PresentationFormat>
  <Paragraphs>191</Paragraphs>
  <Slides>67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맑은 고딕</vt:lpstr>
      <vt:lpstr>휴먼매직체</vt:lpstr>
      <vt:lpstr>Times New Roman</vt:lpstr>
      <vt:lpstr>Tw Cen MT</vt:lpstr>
      <vt:lpstr>Wingdings</vt:lpstr>
      <vt:lpstr>Wingdings 2</vt:lpstr>
      <vt:lpstr>가을</vt:lpstr>
      <vt:lpstr>CHAPTER 05   기본 행렬 연산 (Operations on Arrays) 함수</vt:lpstr>
      <vt:lpstr>목차</vt:lpstr>
      <vt:lpstr>5.1 기본 배열(Array) 처리 함수</vt:lpstr>
      <vt:lpstr>5.1 기본 배열(Array) 처리 함수</vt:lpstr>
      <vt:lpstr>5.1 기본 배열(Array) 처리 함수</vt:lpstr>
      <vt:lpstr>5.1 기본 배열(Array) 처리 함수</vt:lpstr>
      <vt:lpstr>5.2 채널 처리 함수</vt:lpstr>
      <vt:lpstr>5.2 채널 처리 함수</vt:lpstr>
      <vt:lpstr>5.2 채널 처리 함수</vt:lpstr>
      <vt:lpstr>5.2 채널 처리 함수</vt:lpstr>
      <vt:lpstr>5.2 채널 처리 함수</vt:lpstr>
      <vt:lpstr>5.2 채널 처리 함수</vt:lpstr>
      <vt:lpstr>5.2 채널 처리 함수</vt:lpstr>
      <vt:lpstr>5.2 채널 처리 함수</vt:lpstr>
      <vt:lpstr>5.2 채널 처리 함수</vt:lpstr>
      <vt:lpstr>5.2 채널 처리 함수</vt:lpstr>
      <vt:lpstr>5.3 산술 연산 함수</vt:lpstr>
      <vt:lpstr>5.3 산술 연산 함수</vt:lpstr>
      <vt:lpstr>5.3.1 사칙 연산</vt:lpstr>
      <vt:lpstr>5.3.1 사칙 연산</vt:lpstr>
      <vt:lpstr>5.3.1 사칙 연산</vt:lpstr>
      <vt:lpstr>5.3.1 사칙 연산</vt:lpstr>
      <vt:lpstr>5.3.2 지수 로그 루트 관련 함수</vt:lpstr>
      <vt:lpstr>5.3.2 지수 로그 루트 관련 함수</vt:lpstr>
      <vt:lpstr>5.3.2 지수 로그 루트 관련 함수</vt:lpstr>
      <vt:lpstr>5.3.3 논리(비트) 연산 함수</vt:lpstr>
      <vt:lpstr>5.3.3 논리(비트) 연산 함수</vt:lpstr>
      <vt:lpstr>5.3.3 논리(비트) 연산 함수</vt:lpstr>
      <vt:lpstr>5.3.3 논리(비트) 연산 함수</vt:lpstr>
      <vt:lpstr>5.3.3 논리(비트) 연산 함수</vt:lpstr>
      <vt:lpstr>5.3.3 논리(비트) 연산 함수</vt:lpstr>
      <vt:lpstr>5.4 절댓값, 최댓값, 최솟값 관련 함수</vt:lpstr>
      <vt:lpstr>5.4.1 원소의 절댓값</vt:lpstr>
      <vt:lpstr>5.4.1 원소의 절댓값</vt:lpstr>
      <vt:lpstr>5.4.1 원소의 절댓값</vt:lpstr>
      <vt:lpstr>5.4.1 원소의 절댓값</vt:lpstr>
      <vt:lpstr>5.4.2 원소의 최솟값과 최댓값</vt:lpstr>
      <vt:lpstr>5.4.2 원소의 최솟값과 최댓값</vt:lpstr>
      <vt:lpstr>5.4.2 원소의 최솟값과 최댓값</vt:lpstr>
      <vt:lpstr>5.4.2 원소의 최솟값과 최댓값</vt:lpstr>
      <vt:lpstr>5.4.2 원소의 최솟값과 최댓값</vt:lpstr>
      <vt:lpstr>5.4.2 원소의 최솟값과 최댓값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 - 정렬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5.6 행렬 연산 함수</vt:lpstr>
      <vt:lpstr>5.6 행렬 연산 함수</vt:lpstr>
      <vt:lpstr>5.6 행렬 연산 함수</vt:lpstr>
      <vt:lpstr>5.6 행렬 연산 함수</vt:lpstr>
      <vt:lpstr>5.6 행렬 연산 함수</vt:lpstr>
      <vt:lpstr>5.6 행렬 연산 함수</vt:lpstr>
      <vt:lpstr>5.6 행렬 연산 함수</vt:lpstr>
      <vt:lpstr>5.6 행렬 연산 함수</vt:lpstr>
      <vt:lpstr>5.6 행렬 연산 함수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MK3921</cp:lastModifiedBy>
  <cp:revision>1137</cp:revision>
  <dcterms:created xsi:type="dcterms:W3CDTF">2017-02-21T08:17:22Z</dcterms:created>
  <dcterms:modified xsi:type="dcterms:W3CDTF">2022-03-30T05:31:19Z</dcterms:modified>
</cp:coreProperties>
</file>